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61" d="100"/>
          <a:sy n="61" d="100"/>
        </p:scale>
        <p:origin x="-12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pPr algn="ctr"/>
            <a:r>
              <a:rPr lang="uk-UA" sz="5400" i="1" dirty="0" err="1" smtClean="0"/>
              <a:t>Компетентнісний</a:t>
            </a:r>
            <a:r>
              <a:rPr lang="uk-UA" sz="5400" i="1" dirty="0" smtClean="0"/>
              <a:t> підхід до викладання української мови</a:t>
            </a:r>
            <a:endParaRPr lang="uk-UA" sz="5400" i="1" dirty="0"/>
          </a:p>
        </p:txBody>
      </p:sp>
    </p:spTree>
    <p:extLst>
      <p:ext uri="{BB962C8B-B14F-4D97-AF65-F5344CB8AC3E}">
        <p14:creationId xmlns:p14="http://schemas.microsoft.com/office/powerpoint/2010/main" val="41794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17572"/>
          </a:xfrm>
        </p:spPr>
        <p:txBody>
          <a:bodyPr/>
          <a:lstStyle/>
          <a:p>
            <a:pPr algn="ctr"/>
            <a:r>
              <a:rPr lang="uk-UA" dirty="0"/>
              <a:t>Комунікативна компетенція  - це здатність користуватися мовою  залежно від ситуації, особлива якість мовленнєвої особистості, набута в процесі спілкування або спеціально організованого навчання. </a:t>
            </a:r>
          </a:p>
        </p:txBody>
      </p:sp>
    </p:spTree>
    <p:extLst>
      <p:ext uri="{BB962C8B-B14F-4D97-AF65-F5344CB8AC3E}">
        <p14:creationId xmlns:p14="http://schemas.microsoft.com/office/powerpoint/2010/main" val="18113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17572"/>
          </a:xfrm>
        </p:spPr>
        <p:txBody>
          <a:bodyPr/>
          <a:lstStyle/>
          <a:p>
            <a:r>
              <a:rPr lang="uk-UA" sz="2400" b="1" dirty="0"/>
              <a:t>Комунікативна  компетенція </a:t>
            </a:r>
            <a:r>
              <a:rPr lang="uk-UA" sz="2400" dirty="0"/>
              <a:t>складається з:</a:t>
            </a:r>
            <a:br>
              <a:rPr lang="uk-UA" sz="2400" dirty="0"/>
            </a:br>
            <a:r>
              <a:rPr lang="en-US" sz="2400" dirty="0"/>
              <a:t>  </a:t>
            </a:r>
            <a:r>
              <a:rPr lang="ru-RU" sz="2400" b="1" i="1" u="sng" dirty="0" err="1"/>
              <a:t>мовленнєвої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компетенції</a:t>
            </a:r>
            <a:r>
              <a:rPr lang="ru-RU" sz="2400" b="1" i="1" u="sng" dirty="0"/>
              <a:t>   </a:t>
            </a:r>
            <a:r>
              <a:rPr lang="ru-RU" sz="2400" dirty="0"/>
              <a:t>(</a:t>
            </a:r>
            <a:r>
              <a:rPr lang="ru-RU" sz="2400" dirty="0" err="1"/>
              <a:t>уміння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на </a:t>
            </a:r>
            <a:r>
              <a:rPr lang="ru-RU" sz="2400" dirty="0" err="1"/>
              <a:t>практиці</a:t>
            </a:r>
            <a:r>
              <a:rPr lang="ru-RU" sz="2400" dirty="0"/>
              <a:t>, </a:t>
            </a:r>
            <a:r>
              <a:rPr lang="ru-RU" sz="2400" dirty="0" err="1"/>
              <a:t>користуватися</a:t>
            </a:r>
            <a:r>
              <a:rPr lang="ru-RU" sz="2400" dirty="0"/>
              <a:t> </a:t>
            </a:r>
            <a:r>
              <a:rPr lang="ru-RU" sz="2400" dirty="0" err="1"/>
              <a:t>мовними</a:t>
            </a:r>
            <a:r>
              <a:rPr lang="ru-RU" sz="2400" dirty="0"/>
              <a:t> </a:t>
            </a:r>
            <a:r>
              <a:rPr lang="ru-RU" sz="2400" dirty="0" err="1"/>
              <a:t>одиницями</a:t>
            </a:r>
            <a:r>
              <a:rPr lang="ru-RU" sz="2400" dirty="0"/>
              <a:t>);</a:t>
            </a:r>
            <a:br>
              <a:rPr lang="ru-RU" sz="2400" dirty="0"/>
            </a:br>
            <a:r>
              <a:rPr lang="en-US" sz="2400" dirty="0"/>
              <a:t> </a:t>
            </a:r>
            <a:r>
              <a:rPr lang="ru-RU" sz="2400" b="1" i="1" u="sng" dirty="0" err="1"/>
              <a:t>мовної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компетенції</a:t>
            </a:r>
            <a:r>
              <a:rPr lang="ru-RU" sz="2400" b="1" i="1" u="sng" dirty="0"/>
              <a:t>   </a:t>
            </a:r>
            <a:r>
              <a:rPr lang="ru-RU" sz="2400" dirty="0"/>
              <a:t>(</a:t>
            </a:r>
            <a:r>
              <a:rPr lang="ru-RU" sz="2400" dirty="0" err="1"/>
              <a:t>знання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та правил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); </a:t>
            </a:r>
            <a:br>
              <a:rPr lang="ru-RU" sz="2400" dirty="0"/>
            </a:br>
            <a:r>
              <a:rPr lang="en-US" sz="2400" dirty="0"/>
              <a:t> </a:t>
            </a:r>
            <a:r>
              <a:rPr lang="ru-RU" sz="2400" b="1" i="1" u="sng" dirty="0" err="1"/>
              <a:t>предметної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компетенції</a:t>
            </a:r>
            <a:r>
              <a:rPr lang="ru-RU" sz="2400" b="1" i="1" u="sng" dirty="0"/>
              <a:t>  </a:t>
            </a:r>
            <a:r>
              <a:rPr lang="ru-RU" sz="2400" dirty="0"/>
              <a:t>(</a:t>
            </a:r>
            <a:r>
              <a:rPr lang="ru-RU" sz="2400" dirty="0" err="1"/>
              <a:t>уміння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активного </a:t>
            </a:r>
            <a:r>
              <a:rPr lang="ru-RU" sz="2400" dirty="0" err="1"/>
              <a:t>володіння</a:t>
            </a:r>
            <a:r>
              <a:rPr lang="ru-RU" sz="2400" dirty="0"/>
              <a:t> </a:t>
            </a:r>
            <a:r>
              <a:rPr lang="ru-RU" sz="2400" dirty="0" err="1"/>
              <a:t>загальною</a:t>
            </a:r>
            <a:r>
              <a:rPr lang="ru-RU" sz="2400" dirty="0"/>
              <a:t> </a:t>
            </a:r>
            <a:r>
              <a:rPr lang="ru-RU" sz="2400" dirty="0" err="1"/>
              <a:t>лексикою</a:t>
            </a:r>
            <a:r>
              <a:rPr lang="ru-RU" sz="2400" dirty="0"/>
              <a:t> </a:t>
            </a:r>
            <a:r>
              <a:rPr lang="ru-RU" sz="2400" dirty="0" err="1"/>
              <a:t>відтворювати</a:t>
            </a:r>
            <a:r>
              <a:rPr lang="ru-RU" sz="2400" dirty="0"/>
              <a:t> в </a:t>
            </a:r>
            <a:r>
              <a:rPr lang="ru-RU" sz="2400" dirty="0" err="1"/>
              <a:t>свідомості</a:t>
            </a:r>
            <a:r>
              <a:rPr lang="ru-RU" sz="2400" dirty="0"/>
              <a:t> картину </a:t>
            </a:r>
            <a:r>
              <a:rPr lang="ru-RU" sz="2400" dirty="0" err="1"/>
              <a:t>світу</a:t>
            </a:r>
            <a:r>
              <a:rPr lang="ru-RU" sz="2400" dirty="0"/>
              <a:t>);</a:t>
            </a:r>
            <a:br>
              <a:rPr lang="ru-RU" sz="2400" dirty="0"/>
            </a:br>
            <a:r>
              <a:rPr lang="en-US" sz="2400" dirty="0"/>
              <a:t> </a:t>
            </a:r>
            <a:r>
              <a:rPr lang="uk-UA" sz="2400" b="1" i="1" u="sng" dirty="0"/>
              <a:t>прагматичної компетентності  </a:t>
            </a:r>
            <a:r>
              <a:rPr lang="uk-UA" sz="2400" dirty="0"/>
              <a:t>(здатність до здійснення мовленнєвої  діяльності, зумовленої комунікативною метою, до вибору необхідних  форм, типів мовлення, урахування </a:t>
            </a:r>
            <a:r>
              <a:rPr lang="uk-UA" sz="2400" dirty="0" smtClean="0"/>
              <a:t>функціонально </a:t>
            </a:r>
            <a:r>
              <a:rPr lang="en-US" sz="2400" dirty="0" smtClean="0"/>
              <a:t>-</a:t>
            </a:r>
            <a:r>
              <a:rPr lang="uk-UA" sz="2400" dirty="0"/>
              <a:t>стильових різновидів  мовлення</a:t>
            </a:r>
            <a:r>
              <a:rPr lang="uk-UA" sz="2400" dirty="0" smtClean="0"/>
              <a:t>)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8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/>
              <a:t>Активні</a:t>
            </a:r>
            <a:r>
              <a:rPr lang="ru-RU" i="1" dirty="0"/>
              <a:t> </a:t>
            </a:r>
            <a:r>
              <a:rPr lang="ru-RU" i="1" dirty="0" err="1"/>
              <a:t>методи</a:t>
            </a:r>
            <a:r>
              <a:rPr lang="ru-RU" i="1" dirty="0"/>
              <a:t> у </a:t>
            </a:r>
            <a:r>
              <a:rPr lang="ru-RU" i="1" dirty="0" err="1"/>
              <a:t>роботі</a:t>
            </a:r>
            <a:r>
              <a:rPr lang="ru-RU" i="1" dirty="0"/>
              <a:t> з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мовної</a:t>
            </a:r>
            <a:r>
              <a:rPr lang="ru-RU" i="1" dirty="0"/>
              <a:t> </a:t>
            </a:r>
            <a:r>
              <a:rPr lang="ru-RU" i="1" dirty="0" err="1"/>
              <a:t>компетенції</a:t>
            </a:r>
            <a:r>
              <a:rPr lang="ru-RU" i="1" dirty="0"/>
              <a:t> </a:t>
            </a:r>
            <a:r>
              <a:rPr lang="ru-RU" i="1" dirty="0" err="1"/>
              <a:t>учнів</a:t>
            </a:r>
            <a:r>
              <a:rPr lang="ru-RU" i="1" dirty="0"/>
              <a:t> </a:t>
            </a:r>
            <a:br>
              <a:rPr lang="ru-RU" i="1" dirty="0"/>
            </a:b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самостійна робота;</a:t>
            </a:r>
          </a:p>
          <a:p>
            <a:r>
              <a:rPr lang="en-US" sz="2800" dirty="0"/>
              <a:t> </a:t>
            </a:r>
            <a:r>
              <a:rPr lang="uk-UA" sz="2800" dirty="0"/>
              <a:t>проблемні і творчі завдання;</a:t>
            </a:r>
          </a:p>
          <a:p>
            <a:r>
              <a:rPr lang="uk-UA" sz="2800" dirty="0"/>
              <a:t>дослідницькі та пошукові вправи;</a:t>
            </a:r>
          </a:p>
          <a:p>
            <a:r>
              <a:rPr lang="en-US" sz="2800" dirty="0"/>
              <a:t> </a:t>
            </a:r>
            <a:r>
              <a:rPr lang="uk-UA" sz="2800" dirty="0"/>
              <a:t>ігрові вправи;</a:t>
            </a:r>
          </a:p>
          <a:p>
            <a:r>
              <a:rPr lang="en-US" sz="2800" dirty="0"/>
              <a:t> </a:t>
            </a:r>
            <a:r>
              <a:rPr lang="uk-UA" sz="2800" dirty="0"/>
              <a:t>діалог, дискусія;</a:t>
            </a:r>
          </a:p>
          <a:p>
            <a:r>
              <a:rPr lang="en-US" sz="2800" dirty="0"/>
              <a:t> </a:t>
            </a:r>
            <a:r>
              <a:rPr lang="uk-UA" sz="2800" dirty="0"/>
              <a:t>метод проектів.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49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401348"/>
          </a:xfrm>
        </p:spPr>
        <p:txBody>
          <a:bodyPr/>
          <a:lstStyle/>
          <a:p>
            <a:pPr algn="ctr"/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у </a:t>
            </a:r>
            <a:r>
              <a:rPr lang="ru-RU" dirty="0" err="1"/>
              <a:t>навчанні</a:t>
            </a:r>
            <a:r>
              <a:rPr lang="ru-RU" dirty="0"/>
              <a:t> –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9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125113" cy="4752528"/>
          </a:xfrm>
        </p:spPr>
        <p:txBody>
          <a:bodyPr/>
          <a:lstStyle/>
          <a:p>
            <a:pPr algn="ctr"/>
            <a:r>
              <a:rPr lang="ru-RU" dirty="0" err="1" smtClean="0"/>
              <a:t>Компетентність</a:t>
            </a:r>
            <a:r>
              <a:rPr lang="ru-RU" dirty="0" smtClean="0"/>
              <a:t> - </a:t>
            </a:r>
            <a:r>
              <a:rPr lang="ru-RU" dirty="0" err="1"/>
              <a:t>г</a:t>
            </a:r>
            <a:r>
              <a:rPr lang="ru-RU" dirty="0" err="1" smtClean="0"/>
              <a:t>отовність</a:t>
            </a:r>
            <a:r>
              <a:rPr lang="ru-RU" dirty="0" smtClean="0"/>
              <a:t> </a:t>
            </a:r>
            <a:r>
              <a:rPr lang="ru-RU" dirty="0" err="1"/>
              <a:t>учня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засвоєні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для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і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smtClean="0"/>
              <a:t>задач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02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4841508"/>
          </a:xfrm>
        </p:spPr>
        <p:txBody>
          <a:bodyPr/>
          <a:lstStyle/>
          <a:p>
            <a:pPr algn="ctr"/>
            <a:r>
              <a:rPr lang="ru-RU" dirty="0" err="1"/>
              <a:t>Компетенція</a:t>
            </a:r>
            <a:r>
              <a:rPr lang="ru-RU" dirty="0"/>
              <a:t> - </a:t>
            </a:r>
            <a:r>
              <a:rPr lang="ru-RU" dirty="0" err="1"/>
              <a:t>відчужена</a:t>
            </a:r>
            <a:r>
              <a:rPr lang="ru-RU" dirty="0"/>
              <a:t>, наперед задана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(норма) до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, </a:t>
            </a:r>
            <a:r>
              <a:rPr lang="ru-RU" dirty="0" err="1"/>
              <a:t>необхідної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продуктивної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29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561588"/>
          </a:xfrm>
        </p:spPr>
        <p:txBody>
          <a:bodyPr/>
          <a:lstStyle/>
          <a:p>
            <a:pPr algn="ctr"/>
            <a:r>
              <a:rPr lang="uk-UA" sz="5400" dirty="0" smtClean="0"/>
              <a:t>Компетентності </a:t>
            </a:r>
            <a:r>
              <a:rPr lang="uk-UA" sz="5400" i="1" dirty="0" smtClean="0"/>
              <a:t>поділяються на:</a:t>
            </a:r>
            <a:br>
              <a:rPr lang="uk-UA" sz="5400" i="1" dirty="0" smtClean="0"/>
            </a:br>
            <a:r>
              <a:rPr lang="uk-UA" sz="5400" i="1" dirty="0" smtClean="0"/>
              <a:t>ключові;</a:t>
            </a:r>
            <a:br>
              <a:rPr lang="uk-UA" sz="5400" i="1" dirty="0" smtClean="0"/>
            </a:br>
            <a:r>
              <a:rPr lang="uk-UA" sz="5400" i="1" dirty="0" err="1" smtClean="0"/>
              <a:t>загальнопредметні</a:t>
            </a:r>
            <a:r>
              <a:rPr lang="uk-UA" sz="5400" i="1" dirty="0" smtClean="0"/>
              <a:t>;</a:t>
            </a:r>
            <a:br>
              <a:rPr lang="uk-UA" sz="5400" i="1" dirty="0" smtClean="0"/>
            </a:br>
            <a:r>
              <a:rPr lang="uk-UA" sz="5400" i="1" dirty="0" smtClean="0"/>
              <a:t>предметні </a:t>
            </a:r>
            <a:endParaRPr lang="uk-UA" sz="5400" i="1" dirty="0"/>
          </a:p>
        </p:txBody>
      </p:sp>
    </p:spTree>
    <p:extLst>
      <p:ext uri="{BB962C8B-B14F-4D97-AF65-F5344CB8AC3E}">
        <p14:creationId xmlns:p14="http://schemas.microsoft.com/office/powerpoint/2010/main" val="18085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8352928" cy="5705604"/>
          </a:xfrm>
        </p:spPr>
        <p:txBody>
          <a:bodyPr/>
          <a:lstStyle/>
          <a:p>
            <a:pPr algn="ctr"/>
            <a:r>
              <a:rPr lang="uk-UA" i="1" dirty="0" smtClean="0"/>
              <a:t>Ключові освітні компетентності</a:t>
            </a:r>
            <a:r>
              <a:rPr lang="uk-UA" sz="2800" dirty="0" smtClean="0"/>
              <a:t>:</a:t>
            </a:r>
            <a:br>
              <a:rPr lang="uk-UA" sz="2800" dirty="0" smtClean="0"/>
            </a:br>
            <a:r>
              <a:rPr lang="uk-UA" dirty="0" err="1" smtClean="0"/>
              <a:t>ціннісно</a:t>
            </a:r>
            <a:r>
              <a:rPr lang="uk-UA" dirty="0" smtClean="0"/>
              <a:t>-смислова;</a:t>
            </a:r>
            <a:br>
              <a:rPr lang="uk-UA" dirty="0" smtClean="0"/>
            </a:br>
            <a:r>
              <a:rPr lang="uk-UA" dirty="0"/>
              <a:t>з</a:t>
            </a:r>
            <a:r>
              <a:rPr lang="uk-UA" dirty="0" smtClean="0"/>
              <a:t>агальнокультурна компетентність;</a:t>
            </a:r>
            <a:br>
              <a:rPr lang="uk-UA" dirty="0" smtClean="0"/>
            </a:br>
            <a:r>
              <a:rPr lang="uk-UA" dirty="0"/>
              <a:t>н</a:t>
            </a:r>
            <a:r>
              <a:rPr lang="uk-UA" dirty="0" smtClean="0"/>
              <a:t>авчально-пізнавальна компетентність;</a:t>
            </a:r>
            <a:br>
              <a:rPr lang="uk-UA" dirty="0" smtClean="0"/>
            </a:br>
            <a:r>
              <a:rPr lang="uk-UA" dirty="0"/>
              <a:t>і</a:t>
            </a:r>
            <a:r>
              <a:rPr lang="uk-UA" dirty="0" smtClean="0"/>
              <a:t>нформаційна компетентність;</a:t>
            </a:r>
            <a:br>
              <a:rPr lang="uk-UA" dirty="0" smtClean="0"/>
            </a:br>
            <a:r>
              <a:rPr lang="uk-UA" dirty="0"/>
              <a:t>к</a:t>
            </a:r>
            <a:r>
              <a:rPr lang="uk-UA" dirty="0" smtClean="0"/>
              <a:t>омунікативна компетентність;</a:t>
            </a:r>
            <a:br>
              <a:rPr lang="uk-UA" dirty="0" smtClean="0"/>
            </a:br>
            <a:r>
              <a:rPr lang="uk-UA" dirty="0"/>
              <a:t>с</a:t>
            </a:r>
            <a:r>
              <a:rPr lang="uk-UA" dirty="0" smtClean="0"/>
              <a:t>оціально-трудова компетентність;</a:t>
            </a:r>
            <a:br>
              <a:rPr lang="uk-UA" dirty="0" smtClean="0"/>
            </a:br>
            <a:r>
              <a:rPr lang="uk-UA" dirty="0"/>
              <a:t>к</a:t>
            </a:r>
            <a:r>
              <a:rPr lang="uk-UA" dirty="0" smtClean="0"/>
              <a:t>омпетентність </a:t>
            </a:r>
            <a:r>
              <a:rPr lang="uk-UA" dirty="0"/>
              <a:t>особистісного </a:t>
            </a:r>
            <a:r>
              <a:rPr lang="uk-UA" dirty="0" smtClean="0"/>
              <a:t>самовдосконалення.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58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561588"/>
          </a:xfrm>
        </p:spPr>
        <p:txBody>
          <a:bodyPr/>
          <a:lstStyle/>
          <a:p>
            <a:pPr algn="ctr"/>
            <a:r>
              <a:rPr lang="uk-UA" sz="2400" dirty="0"/>
              <a:t>Сучасна концепція національної освіти ставить перед учителем  української мови чітку вимогу: сприяти формуванню національно </a:t>
            </a:r>
            <a:r>
              <a:rPr lang="uk-UA" sz="2400" dirty="0" smtClean="0"/>
              <a:t>- </a:t>
            </a:r>
            <a:r>
              <a:rPr lang="uk-UA" sz="2400" dirty="0" err="1" smtClean="0"/>
              <a:t>мовної</a:t>
            </a:r>
            <a:r>
              <a:rPr lang="uk-UA" sz="2400" dirty="0" smtClean="0"/>
              <a:t> </a:t>
            </a:r>
            <a:r>
              <a:rPr lang="uk-UA" sz="2400" dirty="0"/>
              <a:t>особистості, яка характеризується свідомим ставленням до мови, розвиненим мовленням, мисленням, інтелектом. Під час навчання мають бути створені умови для позитивного розвитку, психологічного комфорту, творчої   реалізації.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90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633596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uk-UA" sz="2800" dirty="0"/>
              <a:t>Основна  мета  навчання української мови полягає у формуванні національно свідомої, духовно багатої </a:t>
            </a:r>
            <a:r>
              <a:rPr lang="uk-UA" sz="2800" dirty="0" err="1"/>
              <a:t>мовної</a:t>
            </a:r>
            <a:r>
              <a:rPr lang="uk-UA" sz="2800" dirty="0"/>
              <a:t> особистості, яка володіє вміннями й навичками вільно, комунікативно доцільно користуватися засобами мови — її стилями, типами, жанрами в усіх видах мовленнєвої діяльності (аудіювання, читання, говоріння, письмо), тобто забезпечує належний рівень комунікативної компетенції.</a:t>
            </a:r>
            <a:br>
              <a:rPr lang="uk-UA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022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129540"/>
          </a:xfrm>
        </p:spPr>
        <p:txBody>
          <a:bodyPr/>
          <a:lstStyle/>
          <a:p>
            <a:pPr algn="ctr"/>
            <a:r>
              <a:rPr lang="uk-UA" dirty="0"/>
              <a:t>Останнім часом учені почали виділяти компетентність як окремий підхід до навчання мови. </a:t>
            </a:r>
            <a:r>
              <a:rPr lang="uk-UA" dirty="0" err="1"/>
              <a:t>Компетентісний</a:t>
            </a:r>
            <a:r>
              <a:rPr lang="uk-UA" dirty="0"/>
              <a:t> підхід забезпечує формування низки компетенцій, якими має оволодіти кожний мовець.</a:t>
            </a:r>
          </a:p>
        </p:txBody>
      </p:sp>
    </p:spTree>
    <p:extLst>
      <p:ext uri="{BB962C8B-B14F-4D97-AF65-F5344CB8AC3E}">
        <p14:creationId xmlns:p14="http://schemas.microsoft.com/office/powerpoint/2010/main" val="30716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273556"/>
          </a:xfrm>
        </p:spPr>
        <p:txBody>
          <a:bodyPr/>
          <a:lstStyle/>
          <a:p>
            <a:pPr algn="ctr"/>
            <a:r>
              <a:rPr lang="uk-UA" dirty="0" err="1"/>
              <a:t>Мовна</a:t>
            </a:r>
            <a:r>
              <a:rPr lang="uk-UA" dirty="0"/>
              <a:t> освіта в Україні передбачає удосконалення технології  навчального процесу, наближення до вимог сучасного суспільства, що потребує високоосвічених, </a:t>
            </a:r>
            <a:r>
              <a:rPr lang="uk-UA" dirty="0" err="1"/>
              <a:t>інтелектуально</a:t>
            </a:r>
            <a:r>
              <a:rPr lang="uk-UA" dirty="0"/>
              <a:t> розвинених громадян, які вільно можуть спілкуватися між собою, утверджуючи статус української мови як  рідної і державної</a:t>
            </a:r>
          </a:p>
        </p:txBody>
      </p:sp>
    </p:spTree>
    <p:extLst>
      <p:ext uri="{BB962C8B-B14F-4D97-AF65-F5344CB8AC3E}">
        <p14:creationId xmlns:p14="http://schemas.microsoft.com/office/powerpoint/2010/main" val="800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71</TotalTime>
  <Words>317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Winter</vt:lpstr>
      <vt:lpstr>Компетентнісний підхід до викладання української мови</vt:lpstr>
      <vt:lpstr>Компетентність - готовність учня використовувати засвоєні знання, навчальні вміння та навички, а також способи діяльності в житті для рішення практичних і теоретичних задач. </vt:lpstr>
      <vt:lpstr>Компетенція - відчужена, наперед задана соціальна вимога (норма) до освітньої підготовки учня, необхідної для його якісної продуктивної діяльності в певній сфері.</vt:lpstr>
      <vt:lpstr>Компетентності поділяються на: ключові; загальнопредметні; предметні </vt:lpstr>
      <vt:lpstr>Ключові освітні компетентності: ціннісно-смислова; загальнокультурна компетентність; навчально-пізнавальна компетентність; інформаційна компетентність; комунікативна компетентність; соціально-трудова компетентність; компетентність особистісного самовдосконалення.  </vt:lpstr>
      <vt:lpstr>Сучасна концепція національної освіти ставить перед учителем  української мови чітку вимогу: сприяти формуванню національно - мовної особистості, яка характеризується свідомим ставленням до мови, розвиненим мовленням, мисленням, інтелектом. Під час навчання мають бути створені умови для позитивного розвитку, психологічного комфорту, творчої   реалізації. </vt:lpstr>
      <vt:lpstr> Основна  мета  навчання української мови полягає у формуванні національно свідомої, духовно багатої мовної особистості, яка володіє вміннями й навичками вільно, комунікативно доцільно користуватися засобами мови — її стилями, типами, жанрами в усіх видах мовленнєвої діяльності (аудіювання, читання, говоріння, письмо), тобто забезпечує належний рівень комунікативної компетенції. </vt:lpstr>
      <vt:lpstr>Останнім часом учені почали виділяти компетентність як окремий підхід до навчання мови. Компетентісний підхід забезпечує формування низки компетенцій, якими має оволодіти кожний мовець.</vt:lpstr>
      <vt:lpstr>Мовна освіта в Україні передбачає удосконалення технології  навчального процесу, наближення до вимог сучасного суспільства, що потребує високоосвічених, інтелектуально розвинених громадян, які вільно можуть спілкуватися між собою, утверджуючи статус української мови як  рідної і державної</vt:lpstr>
      <vt:lpstr>Комунікативна компетенція  - це здатність користуватися мовою  залежно від ситуації, особлива якість мовленнєвої особистості, набута в процесі спілкування або спеціально організованого навчання. </vt:lpstr>
      <vt:lpstr>Комунікативна  компетенція складається з:   мовленнєвої компетенції   (уміння застосовувати знання мови на практиці, користуватися мовними одиницями);  мовної компетенції   (знання одиниць мови та правил їх поєднання);   предметної компетенції  (уміння на основі активного володіння загальною лексикою відтворювати в свідомості картину світу);  прагматичної компетентності  (здатність до здійснення мовленнєвої  діяльності, зумовленої комунікативною метою, до вибору необхідних  форм, типів мовлення, урахування функціонально -стильових різновидів  мовлення) </vt:lpstr>
      <vt:lpstr>Активні методи у роботі з формування мовної компетенції учнів  </vt:lpstr>
      <vt:lpstr>Основна мета комунікативної спрямованості у навчанні – діяльність спілкування, розв’язування комунікативних завдань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Компетентнісний підхід до викладання гуманітарних предметів</dc:title>
  <dc:creator>Валентина</dc:creator>
  <cp:lastModifiedBy>Валентина</cp:lastModifiedBy>
  <cp:revision>13</cp:revision>
  <dcterms:created xsi:type="dcterms:W3CDTF">2017-11-22T13:43:24Z</dcterms:created>
  <dcterms:modified xsi:type="dcterms:W3CDTF">2017-11-24T09:42:57Z</dcterms:modified>
</cp:coreProperties>
</file>